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58" r:id="rId5"/>
    <p:sldId id="261" r:id="rId6"/>
    <p:sldId id="263" r:id="rId7"/>
    <p:sldId id="264" r:id="rId8"/>
    <p:sldId id="266" r:id="rId9"/>
    <p:sldId id="276" r:id="rId10"/>
    <p:sldId id="277" r:id="rId11"/>
    <p:sldId id="278" r:id="rId12"/>
    <p:sldId id="279" r:id="rId13"/>
    <p:sldId id="280" r:id="rId14"/>
    <p:sldId id="267" r:id="rId15"/>
    <p:sldId id="272" r:id="rId16"/>
    <p:sldId id="268" r:id="rId17"/>
    <p:sldId id="273" r:id="rId18"/>
    <p:sldId id="269" r:id="rId19"/>
    <p:sldId id="274" r:id="rId20"/>
    <p:sldId id="275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>
      <p:cViewPr>
        <p:scale>
          <a:sx n="80" d="100"/>
          <a:sy n="80" d="100"/>
        </p:scale>
        <p:origin x="-126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87084" y="69760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27D-B9DF-47D5-AACA-9E97CABAB0D8}" type="datetimeFigureOut">
              <a:rPr lang="zh-TW" altLang="en-US" smtClean="0"/>
              <a:t>2015/7/28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7A60918-52A2-4A5F-AF58-B9846B73572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3911" y="1449308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83911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83911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09600" y="1505935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27D-B9DF-47D5-AACA-9E97CABAB0D8}" type="datetimeFigureOut">
              <a:rPr lang="zh-TW" altLang="en-US" smtClean="0"/>
              <a:t>2015/7/28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0918-52A2-4A5F-AF58-B9846B73572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68224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19200" y="274645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27D-B9DF-47D5-AACA-9E97CABAB0D8}" type="datetimeFigureOut">
              <a:rPr lang="zh-TW" altLang="en-US" smtClean="0"/>
              <a:t>2015/7/28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0918-52A2-4A5F-AF58-B9846B73572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27D-B9DF-47D5-AACA-9E97CABAB0D8}" type="datetimeFigureOut">
              <a:rPr lang="zh-TW" altLang="en-US" smtClean="0"/>
              <a:t>2015/7/28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0918-52A2-4A5F-AF58-B9846B73572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87084" y="69760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952505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27D-B9DF-47D5-AACA-9E97CABAB0D8}" type="datetimeFigureOut">
              <a:rPr lang="zh-TW" altLang="en-US" smtClean="0"/>
              <a:t>2015/7/28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92551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92198" y="2341480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91078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C7A60918-52A2-4A5F-AF58-B9846B73572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27D-B9DF-47D5-AACA-9E97CABAB0D8}" type="datetimeFigureOut">
              <a:rPr lang="zh-TW" altLang="en-US" smtClean="0"/>
              <a:t>2015/7/28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0918-52A2-4A5F-AF58-B9846B73572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27D-B9DF-47D5-AACA-9E97CABAB0D8}" type="datetimeFigureOut">
              <a:rPr lang="zh-TW" altLang="en-US" smtClean="0"/>
              <a:t>2015/7/28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0918-52A2-4A5F-AF58-B9846B73572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27D-B9DF-47D5-AACA-9E97CABAB0D8}" type="datetimeFigureOut">
              <a:rPr lang="zh-TW" altLang="en-US" smtClean="0"/>
              <a:t>2015/7/28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0918-52A2-4A5F-AF58-B9846B73572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27D-B9DF-47D5-AACA-9E97CABAB0D8}" type="datetimeFigureOut">
              <a:rPr lang="zh-TW" altLang="en-US" smtClean="0"/>
              <a:t>2015/7/28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0918-52A2-4A5F-AF58-B9846B73572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27D-B9DF-47D5-AACA-9E97CABAB0D8}" type="datetimeFigureOut">
              <a:rPr lang="zh-TW" altLang="en-US" smtClean="0"/>
              <a:t>2015/7/28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0918-52A2-4A5F-AF58-B9846B73572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27D-B9DF-47D5-AACA-9E97CABAB0D8}" type="datetimeFigureOut">
              <a:rPr lang="zh-TW" altLang="en-US" smtClean="0"/>
              <a:t>2015/7/28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C7A60918-52A2-4A5F-AF58-B9846B73572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91347" y="4650479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91350" y="4773229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91081" y="66680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CB8027D-B9DF-47D5-AACA-9E97CABAB0D8}" type="datetimeFigureOut">
              <a:rPr lang="zh-TW" altLang="en-US" smtClean="0"/>
              <a:t>2015/7/28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7A60918-52A2-4A5F-AF58-B9846B73572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SCAN TO E-MAIL</a:t>
            </a:r>
            <a:br>
              <a:rPr lang="en-US" altLang="zh-TW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816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384" y="548680"/>
            <a:ext cx="10363200" cy="619352"/>
          </a:xfrm>
        </p:spPr>
        <p:txBody>
          <a:bodyPr>
            <a:normAutofit fontScale="90000"/>
          </a:bodyPr>
          <a:lstStyle/>
          <a:p>
            <a:r>
              <a:rPr lang="zh-TW" altLang="en-US" sz="3000" dirty="0" smtClean="0"/>
              <a:t>接下來再選擇</a:t>
            </a:r>
            <a:r>
              <a:rPr lang="en-US" altLang="zh-TW" sz="3000" dirty="0" err="1" smtClean="0"/>
              <a:t>smtp</a:t>
            </a:r>
            <a:r>
              <a:rPr lang="zh-TW" altLang="en-US" sz="3000" dirty="0" smtClean="0"/>
              <a:t>驗證，進入後選擇使用者名稱</a:t>
            </a:r>
            <a:r>
              <a:rPr lang="en-US" altLang="zh-TW" sz="3000" dirty="0" smtClean="0"/>
              <a:t>”</a:t>
            </a:r>
            <a:r>
              <a:rPr lang="zh-TW" altLang="en-US" sz="3000" dirty="0" smtClean="0"/>
              <a:t>變更</a:t>
            </a:r>
            <a:r>
              <a:rPr lang="en-US" altLang="zh-TW" sz="3000" dirty="0" smtClean="0"/>
              <a:t>”</a:t>
            </a:r>
            <a:r>
              <a:rPr lang="zh-TW" altLang="en-US" sz="3000" dirty="0" smtClean="0"/>
              <a:t>輸入使用者名稱 </a:t>
            </a:r>
            <a:r>
              <a:rPr lang="en-US" altLang="zh-TW" sz="3000" dirty="0" err="1" smtClean="0"/>
              <a:t>Ex:ricohaficio</a:t>
            </a:r>
            <a:r>
              <a:rPr lang="zh-TW" altLang="en-US" sz="3000" dirty="0" smtClean="0"/>
              <a:t>後按下確定。</a:t>
            </a:r>
            <a:endParaRPr lang="zh-TW" altLang="en-US" sz="3000" dirty="0"/>
          </a:p>
        </p:txBody>
      </p:sp>
      <p:pic>
        <p:nvPicPr>
          <p:cNvPr id="3074" name="Picture 2" descr="C:\Users\procolor\Desktop\IMG20150728152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7" y="1544864"/>
            <a:ext cx="5429220" cy="44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775520" y="3645024"/>
            <a:ext cx="936104" cy="2160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4809884" y="3428684"/>
            <a:ext cx="792088" cy="36004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5" name="Picture 3" descr="C:\Users\procolor\Desktop\IMG20150728152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92" y="1558915"/>
            <a:ext cx="5889974" cy="441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接點 6"/>
          <p:cNvCxnSpPr/>
          <p:nvPr/>
        </p:nvCxnSpPr>
        <p:spPr>
          <a:xfrm>
            <a:off x="6371771" y="2960914"/>
            <a:ext cx="9579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圓角矩形 10"/>
          <p:cNvSpPr/>
          <p:nvPr/>
        </p:nvSpPr>
        <p:spPr>
          <a:xfrm>
            <a:off x="10992544" y="2348880"/>
            <a:ext cx="792088" cy="2160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2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000" dirty="0" smtClean="0"/>
              <a:t>再選擇電子郵件地址</a:t>
            </a:r>
            <a:r>
              <a:rPr lang="en-US" altLang="zh-TW" sz="3000" dirty="0" smtClean="0"/>
              <a:t>”</a:t>
            </a:r>
            <a:r>
              <a:rPr lang="zh-TW" altLang="en-US" sz="3000" dirty="0" smtClean="0"/>
              <a:t>變更</a:t>
            </a:r>
            <a:r>
              <a:rPr lang="en-US" altLang="zh-TW" sz="3000" dirty="0" smtClean="0"/>
              <a:t>”</a:t>
            </a:r>
            <a:r>
              <a:rPr lang="zh-TW" altLang="en-US" sz="3000" dirty="0" smtClean="0"/>
              <a:t>輸入電子郵件地址 </a:t>
            </a:r>
            <a:r>
              <a:rPr lang="en-US" altLang="zh-TW" sz="3000" dirty="0" err="1" smtClean="0"/>
              <a:t>ex:ricohaficio@pchome.com.tw</a:t>
            </a:r>
            <a:r>
              <a:rPr lang="zh-TW" altLang="en-US" sz="3000" dirty="0" smtClean="0"/>
              <a:t>後按下確定。</a:t>
            </a:r>
            <a:endParaRPr lang="zh-TW" altLang="en-US" sz="3000" dirty="0"/>
          </a:p>
        </p:txBody>
      </p:sp>
      <p:pic>
        <p:nvPicPr>
          <p:cNvPr id="4" name="Picture 2" descr="C:\Users\procolor\Desktop\IMG20150728152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556792"/>
            <a:ext cx="5429220" cy="44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847528" y="3933056"/>
            <a:ext cx="165618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5087888" y="3861048"/>
            <a:ext cx="610478" cy="2796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 descr="C:\Users\procolor\Desktop\IMG20150728152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82731" y="754505"/>
            <a:ext cx="4431531" cy="603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6388608" y="3158864"/>
            <a:ext cx="1987296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1424592" y="2708920"/>
            <a:ext cx="466462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97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79444" y="242715"/>
            <a:ext cx="10363200" cy="596003"/>
          </a:xfrm>
        </p:spPr>
        <p:txBody>
          <a:bodyPr>
            <a:noAutofit/>
          </a:bodyPr>
          <a:lstStyle/>
          <a:p>
            <a:r>
              <a:rPr lang="zh-TW" altLang="en-US" sz="3400" dirty="0" smtClean="0"/>
              <a:t>選擇密碼</a:t>
            </a:r>
            <a:r>
              <a:rPr lang="en-US" altLang="zh-TW" sz="3400" dirty="0" smtClean="0"/>
              <a:t>”</a:t>
            </a:r>
            <a:r>
              <a:rPr lang="zh-TW" altLang="en-US" sz="3400" dirty="0" smtClean="0"/>
              <a:t>變更</a:t>
            </a:r>
            <a:r>
              <a:rPr lang="en-US" altLang="zh-TW" sz="3400" dirty="0" smtClean="0"/>
              <a:t>”</a:t>
            </a:r>
            <a:r>
              <a:rPr lang="zh-TW" altLang="en-US" sz="3400" dirty="0" smtClean="0"/>
              <a:t>，若沒有密碼則不需要輸入。</a:t>
            </a:r>
            <a:endParaRPr lang="zh-TW" altLang="en-US" sz="3400" dirty="0"/>
          </a:p>
        </p:txBody>
      </p:sp>
      <p:pic>
        <p:nvPicPr>
          <p:cNvPr id="4" name="Picture 2" descr="C:\Users\procolor\Desktop\IMG20150728152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57" y="1269024"/>
            <a:ext cx="5429220" cy="44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2391125" y="4038537"/>
            <a:ext cx="610478" cy="2796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C:\Users\procolor\Desktop\IMG20150728152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818" y="838718"/>
            <a:ext cx="4311673" cy="275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rocolor\Desktop\IMG20150728152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818" y="3635125"/>
            <a:ext cx="4311673" cy="29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4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8759" y="676893"/>
            <a:ext cx="11261766" cy="574490"/>
          </a:xfrm>
        </p:spPr>
        <p:txBody>
          <a:bodyPr>
            <a:noAutofit/>
          </a:bodyPr>
          <a:lstStyle/>
          <a:p>
            <a:r>
              <a:rPr lang="zh-TW" altLang="en-US" sz="2800" dirty="0" smtClean="0"/>
              <a:t>選擇管理員的電子郵件地址後輸入</a:t>
            </a:r>
            <a:r>
              <a:rPr lang="en-US" altLang="zh-TW" sz="2800" dirty="0" smtClean="0"/>
              <a:t>:ricohaficio@pchome.com.tw</a:t>
            </a:r>
            <a:r>
              <a:rPr lang="zh-TW" altLang="en-US" sz="2800" dirty="0" smtClean="0"/>
              <a:t>。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/>
              <a:t>完成後按下確認</a:t>
            </a:r>
            <a:r>
              <a:rPr lang="zh-TW" altLang="en-US" sz="2800" dirty="0" smtClean="0"/>
              <a:t>即可。</a:t>
            </a:r>
            <a:endParaRPr lang="zh-TW" altLang="en-US" sz="28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44" y="1474974"/>
            <a:ext cx="5934075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procolor\Desktop\IMG20150728152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442528"/>
            <a:ext cx="54006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3567090" y="3035432"/>
            <a:ext cx="1520798" cy="2495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6744072" y="2132856"/>
            <a:ext cx="1630190" cy="2495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11136560" y="1772816"/>
            <a:ext cx="760399" cy="2495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6147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79444" y="327990"/>
            <a:ext cx="103632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步驟</a:t>
            </a:r>
            <a:r>
              <a:rPr lang="en-US" altLang="zh-TW" dirty="0" smtClean="0"/>
              <a:t>11-1.</a:t>
            </a:r>
            <a:r>
              <a:rPr lang="zh-TW" altLang="en-US" dirty="0" smtClean="0"/>
              <a:t>選擇右下方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次頁</a:t>
            </a:r>
            <a:r>
              <a:rPr lang="en-US" altLang="zh-TW" dirty="0" smtClean="0"/>
              <a:t>”(</a:t>
            </a:r>
            <a:r>
              <a:rPr lang="zh-TW" altLang="en-US" dirty="0" smtClean="0"/>
              <a:t>圖左</a:t>
            </a:r>
            <a:r>
              <a:rPr lang="en-US" altLang="zh-TW" dirty="0" smtClean="0"/>
              <a:t>)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              </a:t>
            </a:r>
            <a:r>
              <a:rPr lang="en-US" altLang="zh-TW" dirty="0" smtClean="0"/>
              <a:t>2.</a:t>
            </a:r>
            <a:r>
              <a:rPr lang="zh-TW" altLang="en-US" dirty="0" smtClean="0"/>
              <a:t>選擇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自動指定傳送者名稱</a:t>
            </a:r>
            <a:r>
              <a:rPr lang="en-US" altLang="zh-TW" dirty="0" smtClean="0"/>
              <a:t>”(</a:t>
            </a:r>
            <a:r>
              <a:rPr lang="zh-TW" altLang="en-US" dirty="0" smtClean="0"/>
              <a:t>圖右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6147" name="Picture 3" descr="C:\Users\procolor\Desktop\scan to e-mail\IMG20150722101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656522"/>
            <a:ext cx="5828596" cy="486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5015880" y="5077988"/>
            <a:ext cx="504056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8" name="Picture 4" descr="C:\Users\procolor\Desktop\scan to e-mail\IMG20150722102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01733" y="1209815"/>
            <a:ext cx="4929809" cy="58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6970507" y="3646754"/>
            <a:ext cx="1245772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717774" y="5075892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612717" y="360610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2</a:t>
            </a:r>
            <a:r>
              <a:rPr lang="en-US" altLang="zh-TW" b="1" dirty="0" smtClean="0">
                <a:solidFill>
                  <a:srgbClr val="FF0000"/>
                </a:solidFill>
              </a:rPr>
              <a:t>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5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05948" y="265044"/>
            <a:ext cx="10363200" cy="794786"/>
          </a:xfrm>
        </p:spPr>
        <p:txBody>
          <a:bodyPr/>
          <a:lstStyle/>
          <a:p>
            <a:r>
              <a:rPr lang="zh-TW" altLang="en-US" dirty="0"/>
              <a:t>步驟</a:t>
            </a:r>
            <a:r>
              <a:rPr lang="en-US" altLang="zh-TW" dirty="0" smtClean="0"/>
              <a:t>11-3.</a:t>
            </a:r>
            <a:r>
              <a:rPr lang="zh-TW" altLang="en-US" dirty="0" smtClean="0"/>
              <a:t>選擇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開啟</a:t>
            </a:r>
            <a:r>
              <a:rPr lang="en-US" altLang="zh-TW" dirty="0" smtClean="0"/>
              <a:t>”</a:t>
            </a:r>
            <a:endParaRPr lang="zh-TW" altLang="en-US" dirty="0"/>
          </a:p>
        </p:txBody>
      </p:sp>
      <p:pic>
        <p:nvPicPr>
          <p:cNvPr id="7170" name="Picture 2" descr="C:\Users\procolor\Desktop\scan to e-mail\1437471658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25" y="1106177"/>
            <a:ext cx="7566991" cy="52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08" y="3403703"/>
            <a:ext cx="130492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595418" y="337568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3.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5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2452" y="912342"/>
            <a:ext cx="103632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步驟</a:t>
            </a:r>
            <a:r>
              <a:rPr lang="en-US" altLang="zh-TW" dirty="0" smtClean="0"/>
              <a:t>12-1.</a:t>
            </a:r>
            <a:r>
              <a:rPr lang="zh-TW" altLang="en-US" dirty="0" smtClean="0"/>
              <a:t>選擇上方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管理員工具</a:t>
            </a:r>
            <a:r>
              <a:rPr lang="en-US" altLang="zh-TW" dirty="0" smtClean="0"/>
              <a:t>”</a:t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           </a:t>
            </a:r>
            <a:r>
              <a:rPr lang="en-US" altLang="zh-TW" dirty="0" smtClean="0"/>
              <a:t>2.</a:t>
            </a:r>
            <a:r>
              <a:rPr lang="zh-TW" altLang="en-US" dirty="0" smtClean="0"/>
              <a:t>選擇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通訊錄管理</a:t>
            </a:r>
            <a:r>
              <a:rPr lang="en-US" altLang="zh-TW" dirty="0" smtClean="0"/>
              <a:t>”</a:t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           </a:t>
            </a:r>
            <a:r>
              <a:rPr lang="en-US" altLang="zh-TW" dirty="0" smtClean="0"/>
              <a:t>3.</a:t>
            </a:r>
            <a:r>
              <a:rPr lang="zh-TW" altLang="en-US" dirty="0" smtClean="0"/>
              <a:t>選擇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新登錄</a:t>
            </a:r>
            <a:r>
              <a:rPr lang="en-US" altLang="zh-TW" dirty="0" smtClean="0"/>
              <a:t>”</a:t>
            </a:r>
            <a:endParaRPr lang="zh-TW" altLang="en-US" dirty="0"/>
          </a:p>
        </p:txBody>
      </p:sp>
      <p:pic>
        <p:nvPicPr>
          <p:cNvPr id="8194" name="Picture 2" descr="C:\Users\procolor\Desktop\scan to e-mail\1437471658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3" y="2022965"/>
            <a:ext cx="6096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3933056"/>
            <a:ext cx="1304925" cy="24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27" y="3416423"/>
            <a:ext cx="848139" cy="44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198832" y="326819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83432" y="3861048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2</a:t>
            </a:r>
            <a:r>
              <a:rPr lang="en-US" altLang="zh-TW" b="1" dirty="0" smtClean="0">
                <a:solidFill>
                  <a:srgbClr val="FF0000"/>
                </a:solidFill>
              </a:rPr>
              <a:t>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8196" name="Picture 4" descr="C:\Users\procolor\Desktop\scan to e-mail\1437471658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11" y="2022965"/>
            <a:ext cx="5695756" cy="460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231" y="4011028"/>
            <a:ext cx="848139" cy="44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10689441" y="3950247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3</a:t>
            </a:r>
            <a:r>
              <a:rPr lang="en-US" altLang="zh-TW" b="1" dirty="0" smtClean="0">
                <a:solidFill>
                  <a:srgbClr val="FF0000"/>
                </a:solidFill>
              </a:rPr>
              <a:t>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79444" y="993912"/>
            <a:ext cx="10363200" cy="715273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13-1.</a:t>
            </a:r>
            <a:r>
              <a:rPr lang="zh-TW" altLang="en-US" dirty="0" smtClean="0"/>
              <a:t>按下變更，輸入名稱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           </a:t>
            </a:r>
            <a:r>
              <a:rPr lang="en-US" altLang="zh-TW" dirty="0" smtClean="0"/>
              <a:t>2.</a:t>
            </a:r>
            <a:r>
              <a:rPr lang="zh-TW" altLang="en-US" dirty="0" smtClean="0"/>
              <a:t>輸入想要的名稱</a:t>
            </a:r>
            <a:endParaRPr lang="zh-TW" altLang="en-US" dirty="0"/>
          </a:p>
        </p:txBody>
      </p:sp>
      <p:pic>
        <p:nvPicPr>
          <p:cNvPr id="4" name="Picture 5" descr="C:\Users\procolor\Desktop\scan to e-mail\14374716578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1836939"/>
            <a:ext cx="6016487" cy="46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22" y="3875435"/>
            <a:ext cx="873917" cy="27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742301" y="378266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procolor\Desktop\scan to e-mail\14374716578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904" y="1836939"/>
            <a:ext cx="5445574" cy="46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25" y="3466523"/>
            <a:ext cx="873917" cy="27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6574649" y="3372928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2</a:t>
            </a:r>
            <a:r>
              <a:rPr lang="en-US" altLang="zh-TW" b="1" dirty="0" smtClean="0">
                <a:solidFill>
                  <a:srgbClr val="FF0000"/>
                </a:solidFill>
              </a:rPr>
              <a:t>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4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66191" y="649356"/>
            <a:ext cx="10363200" cy="1325218"/>
          </a:xfrm>
        </p:spPr>
        <p:txBody>
          <a:bodyPr>
            <a:noAutofit/>
          </a:bodyPr>
          <a:lstStyle/>
          <a:p>
            <a:r>
              <a:rPr lang="zh-TW" altLang="en-US" sz="3000" dirty="0" smtClean="0"/>
              <a:t>步驟</a:t>
            </a:r>
            <a:r>
              <a:rPr lang="en-US" altLang="zh-TW" sz="3000" dirty="0" smtClean="0"/>
              <a:t>14-1.</a:t>
            </a:r>
            <a:r>
              <a:rPr lang="zh-TW" altLang="en-US" sz="3000" dirty="0" smtClean="0"/>
              <a:t>選擇上方電子郵件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              </a:t>
            </a:r>
            <a:r>
              <a:rPr lang="en-US" altLang="zh-TW" sz="3000" dirty="0" smtClean="0"/>
              <a:t>2.</a:t>
            </a:r>
            <a:r>
              <a:rPr lang="zh-TW" altLang="en-US" sz="3000" dirty="0" smtClean="0"/>
              <a:t>選擇</a:t>
            </a:r>
            <a:r>
              <a:rPr lang="en-US" altLang="zh-TW" sz="3000" dirty="0" smtClean="0"/>
              <a:t>”</a:t>
            </a:r>
            <a:r>
              <a:rPr lang="zh-TW" altLang="en-US" sz="3000" dirty="0" smtClean="0"/>
              <a:t>變更</a:t>
            </a:r>
            <a:r>
              <a:rPr lang="en-US" altLang="zh-TW" sz="3000" dirty="0" smtClean="0"/>
              <a:t>”</a:t>
            </a:r>
            <a:r>
              <a:rPr lang="zh-TW" altLang="en-US" sz="3000" dirty="0" smtClean="0"/>
              <a:t>並輸入電子郵件地址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/>
              <a:t> </a:t>
            </a:r>
            <a:r>
              <a:rPr lang="zh-TW" altLang="en-US" sz="3000" dirty="0" smtClean="0"/>
              <a:t>                 </a:t>
            </a:r>
            <a:r>
              <a:rPr lang="en-US" altLang="zh-TW" sz="3000" dirty="0" smtClean="0"/>
              <a:t>P.S.(</a:t>
            </a:r>
            <a:r>
              <a:rPr lang="zh-TW" altLang="en-US" sz="3000" dirty="0" smtClean="0"/>
              <a:t>輸入要傳送到的電子郵件地址</a:t>
            </a:r>
            <a:r>
              <a:rPr lang="en-US" altLang="zh-TW" sz="3000" dirty="0" smtClean="0"/>
              <a:t>)</a:t>
            </a:r>
            <a:br>
              <a:rPr lang="en-US" altLang="zh-TW" sz="3000" dirty="0" smtClean="0"/>
            </a:br>
            <a:r>
              <a:rPr lang="en-US" altLang="zh-TW" sz="3000" dirty="0"/>
              <a:t> </a:t>
            </a:r>
            <a:r>
              <a:rPr lang="en-US" altLang="zh-TW" sz="3000" dirty="0" smtClean="0"/>
              <a:t>             3.</a:t>
            </a:r>
            <a:r>
              <a:rPr lang="zh-TW" altLang="en-US" sz="3000" dirty="0" smtClean="0"/>
              <a:t>按下確認即可</a:t>
            </a:r>
            <a:endParaRPr lang="zh-TW" altLang="en-US" sz="3000" dirty="0"/>
          </a:p>
        </p:txBody>
      </p:sp>
      <p:pic>
        <p:nvPicPr>
          <p:cNvPr id="10242" name="Picture 2" descr="C:\Users\procolor\Desktop\scan to e-mail\1437471657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12" y="1855304"/>
            <a:ext cx="7845286" cy="49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455" y="3493446"/>
            <a:ext cx="965864" cy="29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083" y="3858624"/>
            <a:ext cx="1931267" cy="33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884307" y="3823276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2</a:t>
            </a:r>
            <a:r>
              <a:rPr lang="en-US" altLang="zh-TW" b="1" dirty="0" smtClean="0">
                <a:solidFill>
                  <a:srgbClr val="FF0000"/>
                </a:solidFill>
              </a:rPr>
              <a:t>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443664" y="3427269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465" y="3159462"/>
            <a:ext cx="965633" cy="33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8593689" y="3141788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3.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9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8957" y="646043"/>
            <a:ext cx="103632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15-1.</a:t>
            </a:r>
            <a:r>
              <a:rPr lang="zh-TW" altLang="en-US" dirty="0" smtClean="0"/>
              <a:t>選擇面板上</a:t>
            </a:r>
            <a:r>
              <a:rPr lang="en-US" altLang="zh-TW" dirty="0" smtClean="0"/>
              <a:t>Scanner</a:t>
            </a:r>
            <a:r>
              <a:rPr lang="zh-TW" altLang="en-US" dirty="0" smtClean="0"/>
              <a:t>按鈕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           </a:t>
            </a:r>
            <a:r>
              <a:rPr lang="en-US" altLang="zh-TW" dirty="0" smtClean="0"/>
              <a:t>2.</a:t>
            </a:r>
            <a:r>
              <a:rPr lang="zh-TW" altLang="en-US" dirty="0" smtClean="0"/>
              <a:t>選擇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電子郵件</a:t>
            </a:r>
            <a:r>
              <a:rPr lang="en-US" altLang="zh-TW" dirty="0" smtClean="0"/>
              <a:t>”</a:t>
            </a:r>
            <a:r>
              <a:rPr lang="zh-TW" altLang="en-US" dirty="0" smtClean="0"/>
              <a:t>選項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           </a:t>
            </a:r>
            <a:r>
              <a:rPr lang="en-US" altLang="zh-TW" dirty="0" smtClean="0"/>
              <a:t>3.</a:t>
            </a:r>
            <a:r>
              <a:rPr lang="zh-TW" altLang="en-US" dirty="0" smtClean="0"/>
              <a:t>按下要傳送的紐</a:t>
            </a:r>
            <a:endParaRPr lang="zh-TW" altLang="en-US" dirty="0"/>
          </a:p>
        </p:txBody>
      </p:sp>
      <p:pic>
        <p:nvPicPr>
          <p:cNvPr id="11266" name="Picture 2" descr="C:\Users\procolor\Desktop\scan to e-mail\IMG20150722105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96" y="1656523"/>
            <a:ext cx="7488758" cy="503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7" y="3841836"/>
            <a:ext cx="497596" cy="27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7" y="4550827"/>
            <a:ext cx="497596" cy="27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5" y="4816492"/>
            <a:ext cx="1283027" cy="35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262534" y="3745809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2</a:t>
            </a:r>
            <a:r>
              <a:rPr lang="en-US" altLang="zh-TW" b="1" dirty="0" smtClean="0">
                <a:solidFill>
                  <a:srgbClr val="FF0000"/>
                </a:solidFill>
              </a:rPr>
              <a:t>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289839" y="4799512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193663" y="4502813"/>
            <a:ext cx="34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3.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5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1.</a:t>
            </a:r>
            <a:r>
              <a:rPr lang="zh-TW" altLang="en-US" dirty="0" smtClean="0"/>
              <a:t> 於影印機面版右上方按下</a:t>
            </a:r>
            <a:r>
              <a:rPr lang="en-US" altLang="zh-TW" dirty="0" smtClean="0"/>
              <a:t>”123“</a:t>
            </a:r>
            <a:br>
              <a:rPr lang="en-US" altLang="zh-TW" dirty="0" smtClean="0"/>
            </a:br>
            <a:r>
              <a:rPr lang="zh-TW" altLang="en-US" dirty="0" smtClean="0"/>
              <a:t>步驟</a:t>
            </a:r>
            <a:r>
              <a:rPr lang="en-US" altLang="zh-TW" dirty="0" smtClean="0"/>
              <a:t>2.</a:t>
            </a:r>
            <a:r>
              <a:rPr lang="zh-TW" altLang="en-US" dirty="0" smtClean="0"/>
              <a:t> 選擇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系統設定</a:t>
            </a:r>
            <a:r>
              <a:rPr lang="en-US" altLang="zh-TW" dirty="0" smtClean="0"/>
              <a:t>”</a:t>
            </a:r>
            <a:endParaRPr lang="zh-TW" altLang="en-US" dirty="0"/>
          </a:p>
        </p:txBody>
      </p:sp>
      <p:pic>
        <p:nvPicPr>
          <p:cNvPr id="1026" name="Picture 2" descr="C:\Users\procolor\Desktop\scan to e-mail\14374716589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12" y="1685798"/>
            <a:ext cx="5545089" cy="436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1727110" y="2740911"/>
            <a:ext cx="432048" cy="2160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1369320" y="2664257"/>
            <a:ext cx="35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procolor\Desktop\scan to e-mail\14374716588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33" y="1685798"/>
            <a:ext cx="5353879" cy="436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7792278" y="3604591"/>
            <a:ext cx="569844" cy="2612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7442502" y="3365885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2.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16.</a:t>
            </a:r>
            <a:r>
              <a:rPr lang="zh-TW" altLang="en-US" dirty="0" smtClean="0"/>
              <a:t>放入欲傳送的文件</a:t>
            </a:r>
            <a:r>
              <a:rPr lang="en-US" altLang="zh-TW" dirty="0" smtClean="0"/>
              <a:t>(</a:t>
            </a:r>
            <a:r>
              <a:rPr lang="zh-TW" altLang="en-US" dirty="0" smtClean="0"/>
              <a:t>圖左</a:t>
            </a:r>
            <a:r>
              <a:rPr lang="en-US" altLang="zh-TW" dirty="0" smtClean="0"/>
              <a:t>)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             按下啟動即可完成</a:t>
            </a:r>
            <a:r>
              <a:rPr lang="en-US" altLang="zh-TW" dirty="0" smtClean="0"/>
              <a:t>(</a:t>
            </a:r>
            <a:r>
              <a:rPr lang="zh-TW" altLang="en-US" dirty="0" smtClean="0"/>
              <a:t>圖右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2290" name="Picture 2" descr="C:\Users\procolor\Desktop\scan to e-mail\1437471657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" y="1550503"/>
            <a:ext cx="6093239" cy="50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procolor\Desktop\scan to e-mail\啟動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938" y="1550503"/>
            <a:ext cx="5088984" cy="50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913" y="4505739"/>
            <a:ext cx="1470991" cy="132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43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3.</a:t>
            </a:r>
            <a:r>
              <a:rPr lang="zh-TW" altLang="en-US" dirty="0" smtClean="0"/>
              <a:t>選擇上方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介面設定</a:t>
            </a:r>
            <a:r>
              <a:rPr lang="en-US" altLang="zh-TW" dirty="0" smtClean="0"/>
              <a:t>”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步驟</a:t>
            </a:r>
            <a:r>
              <a:rPr lang="en-US" altLang="zh-TW" dirty="0" smtClean="0"/>
              <a:t>4.</a:t>
            </a:r>
            <a:r>
              <a:rPr lang="zh-TW" altLang="en-US" dirty="0" smtClean="0"/>
              <a:t>於下方選擇</a:t>
            </a:r>
            <a:r>
              <a:rPr lang="en-US" altLang="zh-TW" dirty="0" smtClean="0"/>
              <a:t>”DNS</a:t>
            </a:r>
            <a:r>
              <a:rPr lang="zh-TW" altLang="en-US" dirty="0"/>
              <a:t>組態</a:t>
            </a:r>
            <a:r>
              <a:rPr lang="zh-TW" altLang="en-US" dirty="0" smtClean="0"/>
              <a:t>設定</a:t>
            </a:r>
            <a:r>
              <a:rPr lang="en-US" altLang="zh-TW" dirty="0" smtClean="0"/>
              <a:t>”</a:t>
            </a:r>
            <a:endParaRPr lang="zh-TW" altLang="en-US" dirty="0"/>
          </a:p>
        </p:txBody>
      </p:sp>
      <p:pic>
        <p:nvPicPr>
          <p:cNvPr id="2051" name="Picture 3" descr="C:\Users\procolor\Desktop\scan to e-mail\14374716588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2" y="1660113"/>
            <a:ext cx="5830137" cy="437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3143672" y="2708920"/>
            <a:ext cx="622852" cy="26504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2782957" y="2464905"/>
            <a:ext cx="46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3.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C:\Users\procolor\Desktop\scan to e-mail\14374716588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88" y="1628676"/>
            <a:ext cx="5459896" cy="44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7116417" y="4465983"/>
            <a:ext cx="795131" cy="2252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6766641" y="4393960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4.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9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844824"/>
            <a:ext cx="7167466" cy="439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66190" y="291548"/>
            <a:ext cx="10363200" cy="1500566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5-1.</a:t>
            </a:r>
            <a:r>
              <a:rPr lang="zh-TW" altLang="en-US" dirty="0" smtClean="0"/>
              <a:t>選擇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指定</a:t>
            </a:r>
            <a:r>
              <a:rPr lang="en-US" altLang="zh-TW" dirty="0" smtClean="0"/>
              <a:t>”</a:t>
            </a:r>
            <a:r>
              <a:rPr lang="zh-TW" altLang="en-US" dirty="0" smtClean="0"/>
              <a:t>選項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  </a:t>
            </a:r>
            <a:r>
              <a:rPr lang="en-US" altLang="zh-TW" dirty="0"/>
              <a:t>2</a:t>
            </a:r>
            <a:r>
              <a:rPr lang="en-US" altLang="zh-TW" dirty="0" smtClean="0"/>
              <a:t>.</a:t>
            </a:r>
            <a:r>
              <a:rPr lang="zh-TW" altLang="en-US" dirty="0" smtClean="0"/>
              <a:t>於</a:t>
            </a:r>
            <a:r>
              <a:rPr lang="en-US" altLang="zh-TW" dirty="0" smtClean="0"/>
              <a:t>DNS</a:t>
            </a:r>
            <a:r>
              <a:rPr lang="zh-TW" altLang="en-US" dirty="0" smtClean="0"/>
              <a:t>伺服器</a:t>
            </a:r>
            <a:r>
              <a:rPr lang="en-US" altLang="zh-TW" dirty="0"/>
              <a:t>1</a:t>
            </a:r>
            <a:r>
              <a:rPr lang="en-US" altLang="zh-TW" dirty="0" smtClean="0"/>
              <a:t>.</a:t>
            </a:r>
            <a:r>
              <a:rPr lang="zh-TW" altLang="en-US" dirty="0" smtClean="0"/>
              <a:t>輸入</a:t>
            </a:r>
            <a:r>
              <a:rPr lang="en-US" altLang="zh-TW" dirty="0" smtClean="0"/>
              <a:t>:168.95.1.1</a:t>
            </a:r>
            <a:endParaRPr lang="zh-TW" altLang="en-US" dirty="0"/>
          </a:p>
        </p:txBody>
      </p:sp>
      <p:sp>
        <p:nvSpPr>
          <p:cNvPr id="3" name="圓角矩形 2"/>
          <p:cNvSpPr/>
          <p:nvPr/>
        </p:nvSpPr>
        <p:spPr>
          <a:xfrm>
            <a:off x="4367808" y="3501008"/>
            <a:ext cx="1152939" cy="2062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079776" y="3356992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23792" y="386104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2.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4583832" y="3933056"/>
            <a:ext cx="1572815" cy="2508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95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99" y="774903"/>
            <a:ext cx="113842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6-1.</a:t>
            </a:r>
            <a:r>
              <a:rPr lang="zh-TW" altLang="en-US" dirty="0" smtClean="0"/>
              <a:t>選擇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檔案傳送</a:t>
            </a:r>
            <a:r>
              <a:rPr lang="en-US" altLang="zh-TW" dirty="0" smtClean="0"/>
              <a:t>”(</a:t>
            </a:r>
            <a:r>
              <a:rPr lang="zh-TW" altLang="en-US" dirty="0" smtClean="0"/>
              <a:t>圖左</a:t>
            </a:r>
            <a:r>
              <a:rPr lang="en-US" altLang="zh-TW" dirty="0" smtClean="0"/>
              <a:t>)</a:t>
            </a:r>
            <a:br>
              <a:rPr lang="en-US" altLang="zh-TW" dirty="0" smtClean="0"/>
            </a:br>
            <a:r>
              <a:rPr lang="en-US" altLang="zh-TW" dirty="0"/>
              <a:t> </a:t>
            </a:r>
            <a:r>
              <a:rPr lang="en-US" altLang="zh-TW" dirty="0" smtClean="0"/>
              <a:t>           2.</a:t>
            </a:r>
            <a:r>
              <a:rPr lang="zh-TW" altLang="en-US" dirty="0" smtClean="0"/>
              <a:t>選擇</a:t>
            </a:r>
            <a:r>
              <a:rPr lang="en-US" altLang="zh-TW" dirty="0"/>
              <a:t>”SMTP</a:t>
            </a:r>
            <a:r>
              <a:rPr lang="zh-TW" altLang="en-US" dirty="0"/>
              <a:t>伺服器名稱</a:t>
            </a:r>
            <a:r>
              <a:rPr lang="en-US" altLang="zh-TW" dirty="0" smtClean="0"/>
              <a:t>”</a:t>
            </a:r>
            <a:r>
              <a:rPr lang="en-US" altLang="zh-TW" dirty="0"/>
              <a:t> (</a:t>
            </a:r>
            <a:r>
              <a:rPr lang="zh-TW" altLang="en-US" dirty="0"/>
              <a:t>圖左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zh-TW" altLang="en-US" dirty="0" smtClean="0"/>
              <a:t>步驟</a:t>
            </a:r>
            <a:r>
              <a:rPr lang="en-US" altLang="zh-TW" dirty="0" smtClean="0"/>
              <a:t>7.</a:t>
            </a:r>
            <a:r>
              <a:rPr lang="zh-TW" altLang="en-US" dirty="0" smtClean="0"/>
              <a:t> 輸入</a:t>
            </a:r>
            <a:r>
              <a:rPr lang="en-US" altLang="zh-TW" dirty="0" smtClean="0"/>
              <a:t>msa.hinet.net(</a:t>
            </a:r>
            <a:r>
              <a:rPr lang="zh-TW" altLang="en-US" dirty="0" smtClean="0"/>
              <a:t>此為以中華電信為例</a:t>
            </a:r>
            <a:r>
              <a:rPr lang="zh-TW" altLang="en-US" dirty="0"/>
              <a:t>，</a:t>
            </a:r>
            <a:r>
              <a:rPr lang="zh-TW" altLang="en-US" dirty="0" smtClean="0"/>
              <a:t>圖右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026" name="Picture 2" descr="C:\Users\procolor\Desktop\scan to e-mail\14374716587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9" y="2011230"/>
            <a:ext cx="6102189" cy="445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3602225" y="3159967"/>
            <a:ext cx="792088" cy="32362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252449" y="2976166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procolor\Desktop\scan to e-mail\14374716587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2011230"/>
            <a:ext cx="5592417" cy="45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728870" y="4479235"/>
            <a:ext cx="1033669" cy="23853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407368" y="436510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2.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8184232" y="4005064"/>
            <a:ext cx="914400" cy="19003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7826442" y="391541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7.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4154" y="710828"/>
            <a:ext cx="10363200" cy="741777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步驟</a:t>
            </a:r>
            <a:r>
              <a:rPr lang="en-US" altLang="zh-TW" dirty="0" smtClean="0"/>
              <a:t>8-1.</a:t>
            </a:r>
            <a:r>
              <a:rPr lang="zh-TW" altLang="en-US" dirty="0" smtClean="0"/>
              <a:t>選擇</a:t>
            </a:r>
            <a:r>
              <a:rPr lang="en-US" altLang="zh-TW" dirty="0" smtClean="0"/>
              <a:t>”SMTP</a:t>
            </a:r>
            <a:r>
              <a:rPr lang="zh-TW" altLang="en-US" dirty="0" smtClean="0"/>
              <a:t>驗證</a:t>
            </a:r>
            <a:r>
              <a:rPr lang="en-US" altLang="zh-TW" dirty="0" smtClean="0"/>
              <a:t>”(</a:t>
            </a:r>
            <a:r>
              <a:rPr lang="zh-TW" altLang="en-US" dirty="0" smtClean="0"/>
              <a:t>圖左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         </a:t>
            </a:r>
            <a:r>
              <a:rPr lang="en-US" altLang="zh-TW" dirty="0" smtClean="0"/>
              <a:t>2.</a:t>
            </a:r>
            <a:r>
              <a:rPr lang="zh-TW" altLang="en-US" dirty="0" smtClean="0"/>
              <a:t>開啟</a:t>
            </a:r>
            <a:r>
              <a:rPr lang="en-US" altLang="zh-TW" dirty="0" smtClean="0"/>
              <a:t>(</a:t>
            </a:r>
            <a:r>
              <a:rPr lang="zh-TW" altLang="en-US" dirty="0" smtClean="0"/>
              <a:t>圖右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2050" name="Picture 2" descr="C:\Users\procolor\Desktop\scan to e-mail\1437471658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02" y="1598379"/>
            <a:ext cx="5897217" cy="478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598379"/>
            <a:ext cx="5859796" cy="478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834887" y="4559613"/>
            <a:ext cx="636104" cy="23853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77097" y="449421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8282609" y="3591339"/>
            <a:ext cx="801753" cy="2517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968208" y="350100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2.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color\Desktop\scan to e-mail\IMG20150728151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916832"/>
            <a:ext cx="6048672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6434" y="1229139"/>
            <a:ext cx="10734261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</a:rPr>
              <a:t>步驟</a:t>
            </a:r>
            <a:r>
              <a:rPr lang="en-US" altLang="zh-TW" dirty="0" smtClean="0">
                <a:solidFill>
                  <a:schemeClr val="tx1"/>
                </a:solidFill>
              </a:rPr>
              <a:t>9-1.</a:t>
            </a:r>
            <a:r>
              <a:rPr lang="zh-TW" altLang="en-US" dirty="0">
                <a:solidFill>
                  <a:schemeClr val="tx1"/>
                </a:solidFill>
              </a:rPr>
              <a:t>輸入使用者名稱</a:t>
            </a:r>
            <a:r>
              <a:rPr lang="en-US" altLang="zh-TW" dirty="0" smtClean="0">
                <a:solidFill>
                  <a:schemeClr val="tx1"/>
                </a:solidFill>
              </a:rPr>
              <a:t>:</a:t>
            </a:r>
            <a:r>
              <a:rPr lang="en-US" altLang="zh-TW" dirty="0" err="1" smtClean="0">
                <a:solidFill>
                  <a:schemeClr val="tx1"/>
                </a:solidFill>
              </a:rPr>
              <a:t>ricoh</a:t>
            </a:r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zh-TW" altLang="en-US" dirty="0" smtClean="0">
                <a:solidFill>
                  <a:schemeClr val="tx1"/>
                </a:solidFill>
              </a:rPr>
              <a:t>           </a:t>
            </a:r>
            <a:r>
              <a:rPr lang="en-US" altLang="zh-TW" dirty="0" smtClean="0">
                <a:solidFill>
                  <a:schemeClr val="tx1"/>
                </a:solidFill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</a:rPr>
              <a:t>電子郵件地址</a:t>
            </a:r>
            <a:r>
              <a:rPr lang="en-US" altLang="zh-TW" dirty="0" smtClean="0">
                <a:solidFill>
                  <a:schemeClr val="tx1"/>
                </a:solidFill>
              </a:rPr>
              <a:t>:ricoh@msa.hinet.net</a:t>
            </a:r>
            <a:br>
              <a:rPr lang="en-US" altLang="zh-TW" dirty="0" smtClean="0">
                <a:solidFill>
                  <a:schemeClr val="tx1"/>
                </a:solidFill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148467" y="3870496"/>
            <a:ext cx="1305339" cy="23853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5148468" y="4215916"/>
            <a:ext cx="1331842" cy="23853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4790677" y="37397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777432" y="4085123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2</a:t>
            </a:r>
            <a:r>
              <a:rPr lang="en-US" altLang="zh-TW" b="1" dirty="0" smtClean="0">
                <a:solidFill>
                  <a:srgbClr val="FF0000"/>
                </a:solidFill>
              </a:rPr>
              <a:t>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步驟</a:t>
            </a:r>
            <a:r>
              <a:rPr lang="en-US" altLang="zh-TW" dirty="0" smtClean="0"/>
              <a:t>10.</a:t>
            </a:r>
            <a:r>
              <a:rPr lang="zh-TW" altLang="en-US" dirty="0" smtClean="0"/>
              <a:t>選擇</a:t>
            </a:r>
            <a:r>
              <a:rPr lang="en-US" altLang="zh-TW" dirty="0" smtClean="0"/>
              <a:t>“</a:t>
            </a:r>
            <a:r>
              <a:rPr lang="zh-TW" altLang="en-US" dirty="0" smtClean="0"/>
              <a:t>管理員的電子郵件地址</a:t>
            </a:r>
            <a:r>
              <a:rPr lang="en-US" altLang="zh-TW" dirty="0" smtClean="0"/>
              <a:t>”</a:t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           輸入</a:t>
            </a:r>
            <a:r>
              <a:rPr lang="en-US" altLang="zh-TW" dirty="0" smtClean="0"/>
              <a:t>:ricoh@msa.hinet.net</a:t>
            </a:r>
            <a:endParaRPr lang="zh-TW" altLang="en-US" dirty="0"/>
          </a:p>
        </p:txBody>
      </p:sp>
      <p:pic>
        <p:nvPicPr>
          <p:cNvPr id="5122" name="Picture 2" descr="C:\Users\procolor\Desktop\scan to e-mail\14374716587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6" y="1528327"/>
            <a:ext cx="5941429" cy="458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3522711" y="3429000"/>
            <a:ext cx="1301080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109764" y="3369946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11.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5123" name="Picture 3" descr="C:\Users\procolor\Desktop\scan to e-mail\14374716583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74" y="1528327"/>
            <a:ext cx="5830956" cy="457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6559826" y="2852936"/>
            <a:ext cx="1437456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29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5360" y="476672"/>
            <a:ext cx="11240983" cy="1497240"/>
          </a:xfrm>
        </p:spPr>
        <p:txBody>
          <a:bodyPr>
            <a:noAutofit/>
          </a:bodyPr>
          <a:lstStyle/>
          <a:p>
            <a:r>
              <a:rPr lang="en-US" altLang="zh-TW" sz="2800" dirty="0" smtClean="0"/>
              <a:t>※</a:t>
            </a:r>
            <a:r>
              <a:rPr lang="zh-TW" altLang="en-US" sz="2800" dirty="0" smtClean="0"/>
              <a:t>以</a:t>
            </a:r>
            <a:r>
              <a:rPr lang="en-US" altLang="zh-TW" sz="2800" dirty="0" err="1" smtClean="0"/>
              <a:t>pchome</a:t>
            </a:r>
            <a:r>
              <a:rPr lang="zh-TW" altLang="en-US" sz="2800" dirty="0" smtClean="0"/>
              <a:t>的</a:t>
            </a:r>
            <a:r>
              <a:rPr lang="en-US" altLang="zh-TW" sz="2800" dirty="0" smtClean="0"/>
              <a:t>mail server</a:t>
            </a:r>
            <a:r>
              <a:rPr lang="zh-TW" altLang="en-US" sz="2800" dirty="0" smtClean="0"/>
              <a:t>為例</a:t>
            </a:r>
            <a:r>
              <a:rPr lang="en-US" altLang="zh-TW" sz="2800" dirty="0" smtClean="0"/>
              <a:t>:</a:t>
            </a:r>
            <a:r>
              <a:rPr lang="zh-TW" altLang="en-US" sz="2800" dirty="0" smtClean="0"/>
              <a:t>與中華電信設定不同的地方為</a:t>
            </a:r>
            <a:r>
              <a:rPr lang="en-US" altLang="zh-TW" sz="2800" dirty="0" err="1" smtClean="0"/>
              <a:t>smtp</a:t>
            </a:r>
            <a:r>
              <a:rPr lang="zh-TW" altLang="en-US" sz="2800" dirty="0" smtClean="0"/>
              <a:t>伺服器名稱、</a:t>
            </a:r>
            <a:r>
              <a:rPr lang="en-US" altLang="zh-TW" sz="2800" dirty="0" err="1" smtClean="0"/>
              <a:t>smtp</a:t>
            </a:r>
            <a:r>
              <a:rPr lang="zh-TW" altLang="en-US" sz="2800" dirty="0" smtClean="0"/>
              <a:t>驗證與管理者電子郵件名稱，步驟如下</a:t>
            </a:r>
            <a:r>
              <a:rPr lang="en-US" altLang="zh-TW" sz="2800" dirty="0" smtClean="0"/>
              <a:t>:</a:t>
            </a:r>
            <a:br>
              <a:rPr lang="en-US" altLang="zh-TW" sz="2800" dirty="0" smtClean="0"/>
            </a:br>
            <a:r>
              <a:rPr lang="en-US" altLang="zh-TW" sz="2800" dirty="0" smtClean="0"/>
              <a:t>1.</a:t>
            </a:r>
            <a:r>
              <a:rPr lang="zh-TW" altLang="en-US" sz="2800" dirty="0" smtClean="0"/>
              <a:t>選擇</a:t>
            </a:r>
            <a:r>
              <a:rPr lang="en-US" altLang="zh-TW" sz="2800" dirty="0" err="1" smtClean="0"/>
              <a:t>smtp</a:t>
            </a:r>
            <a:r>
              <a:rPr lang="zh-TW" altLang="en-US" sz="2800" dirty="0" smtClean="0"/>
              <a:t>伺服器名稱，進入後按下變更，輸入</a:t>
            </a:r>
            <a:r>
              <a:rPr lang="en-US" altLang="zh-TW" sz="2800" dirty="0" smtClean="0"/>
              <a:t>smtp.pchome.com.tw</a:t>
            </a:r>
            <a:r>
              <a:rPr lang="zh-TW" altLang="en-US" sz="2800" dirty="0" smtClean="0"/>
              <a:t>後按下確定。</a:t>
            </a:r>
            <a:endParaRPr lang="zh-TW" alt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060848"/>
            <a:ext cx="5934075" cy="439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547283" y="4536364"/>
            <a:ext cx="1301080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2" name="Picture 4" descr="C:\Users\procolor\Desktop\IMG201507281519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060848"/>
            <a:ext cx="590465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7968208" y="3645024"/>
            <a:ext cx="1301080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1384280" y="3645024"/>
            <a:ext cx="785388" cy="3044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3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1610</TotalTime>
  <Words>279</Words>
  <Application>Microsoft Office PowerPoint</Application>
  <PresentationFormat>自訂</PresentationFormat>
  <Paragraphs>48</Paragraphs>
  <Slides>20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公正</vt:lpstr>
      <vt:lpstr>SCAN TO E-MAIL </vt:lpstr>
      <vt:lpstr>步驟1. 於影印機面版右上方按下”123“ 步驟2. 選擇”系統設定”</vt:lpstr>
      <vt:lpstr>步驟3.選擇上方”介面設定” 步驟4.於下方選擇”DNS組態設定”</vt:lpstr>
      <vt:lpstr>步驟5-1.選擇”指定”選項             2.於DNS伺服器1.輸入:168.95.1.1</vt:lpstr>
      <vt:lpstr>步驟6-1.選擇”檔案傳送”(圖左)             2.選擇”SMTP伺服器名稱” (圖左) 步驟7. 輸入msa.hinet.net(此為以中華電信為例，圖右)</vt:lpstr>
      <vt:lpstr>步驟8-1.選擇”SMTP驗證”(圖左)              2.開啟(圖右)</vt:lpstr>
      <vt:lpstr>步驟9-1.輸入使用者名稱:ricoh             2.電子郵件地址:ricoh@msa.hinet.net </vt:lpstr>
      <vt:lpstr>步驟10.選擇“管理員的電子郵件地址”               輸入:ricoh@msa.hinet.net</vt:lpstr>
      <vt:lpstr>※以pchome的mail server為例:與中華電信設定不同的地方為smtp伺服器名稱、smtp驗證與管理者電子郵件名稱，步驟如下: 1.選擇smtp伺服器名稱，進入後按下變更，輸入smtp.pchome.com.tw後按下確定。</vt:lpstr>
      <vt:lpstr>接下來再選擇smtp驗證，進入後選擇使用者名稱”變更”輸入使用者名稱 Ex:ricohaficio後按下確定。</vt:lpstr>
      <vt:lpstr>再選擇電子郵件地址”變更”輸入電子郵件地址 ex:ricohaficio@pchome.com.tw後按下確定。</vt:lpstr>
      <vt:lpstr>選擇密碼”變更”，若沒有密碼則不需要輸入。</vt:lpstr>
      <vt:lpstr>選擇管理員的電子郵件地址後輸入:ricohaficio@pchome.com.tw。 完成後按下確認即可。</vt:lpstr>
      <vt:lpstr>步驟11-1.選擇右下方”次頁”(圖左)               2.選擇”自動指定傳送者名稱”(圖右)</vt:lpstr>
      <vt:lpstr>步驟11-3.選擇”開啟”</vt:lpstr>
      <vt:lpstr>步驟12-1.選擇上方”管理員工具”               2.選擇”通訊錄管理”               3.選擇”新登錄”</vt:lpstr>
      <vt:lpstr>步驟13-1.按下變更，輸入名稱               2.輸入想要的名稱</vt:lpstr>
      <vt:lpstr>步驟14-1.選擇上方電子郵件               2.選擇”變更”並輸入電子郵件地址                   P.S.(輸入要傳送到的電子郵件地址)               3.按下確認即可</vt:lpstr>
      <vt:lpstr>步驟15-1.選擇面板上Scanner按鈕               2.選擇”電子郵件”選項               3.按下要傳送的紐</vt:lpstr>
      <vt:lpstr>步驟16.放入欲傳送的文件(圖左)              按下啟動即可完成(圖右)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SCAN TO E-MAIL</dc:title>
  <dc:creator>scan</dc:creator>
  <cp:lastModifiedBy>procolor</cp:lastModifiedBy>
  <cp:revision>45</cp:revision>
  <dcterms:created xsi:type="dcterms:W3CDTF">2015-07-20T11:56:44Z</dcterms:created>
  <dcterms:modified xsi:type="dcterms:W3CDTF">2015-07-28T08:18:27Z</dcterms:modified>
</cp:coreProperties>
</file>